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58" r:id="rId9"/>
    <p:sldId id="259" r:id="rId10"/>
    <p:sldId id="278" r:id="rId11"/>
    <p:sldId id="279" r:id="rId12"/>
    <p:sldId id="280" r:id="rId13"/>
    <p:sldId id="281" r:id="rId14"/>
    <p:sldId id="282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cikk%20l&#225;gyr&#233;sz%20SMARCB1\MLPA%202014.05.26\MLPA%20%20abrazolas%20sajat%20esete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49432272052949"/>
          <c:y val="2.9666038779484941E-2"/>
          <c:w val="0.86738973525048502"/>
          <c:h val="0.625682598506157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'active miRs and miR-765'!$C$43</c:f>
              <c:strCache>
                <c:ptCount val="1"/>
                <c:pt idx="0">
                  <c:v>miR-765</c:v>
                </c:pt>
              </c:strCache>
            </c:strRef>
          </c:tx>
          <c:spPr>
            <a:solidFill>
              <a:prstClr val="white">
                <a:lumMod val="65000"/>
              </a:prst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'active miRs and miR-765'!$D$44:$D$53</c:f>
                <c:numCache>
                  <c:formatCode>General</c:formatCode>
                  <c:ptCount val="10"/>
                  <c:pt idx="0">
                    <c:v>0.58990820873831085</c:v>
                  </c:pt>
                  <c:pt idx="1">
                    <c:v>0.92959610586565256</c:v>
                  </c:pt>
                  <c:pt idx="2">
                    <c:v>13.338315017422223</c:v>
                  </c:pt>
                  <c:pt idx="3">
                    <c:v>1.0579224924350563</c:v>
                  </c:pt>
                  <c:pt idx="4">
                    <c:v>0.66750780270096166</c:v>
                  </c:pt>
                  <c:pt idx="5">
                    <c:v>0.44978782876939982</c:v>
                  </c:pt>
                  <c:pt idx="6">
                    <c:v>0.68376734184792609</c:v>
                  </c:pt>
                  <c:pt idx="7">
                    <c:v>0.40085225818839615</c:v>
                  </c:pt>
                  <c:pt idx="8">
                    <c:v>0.35674813351891682</c:v>
                  </c:pt>
                  <c:pt idx="9">
                    <c:v>0.34246816559272281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'active miRs and miR-765'!$B$44:$B$53</c:f>
              <c:strCache>
                <c:ptCount val="10"/>
                <c:pt idx="0">
                  <c:v>Rhabdoid tumor (n=20)</c:v>
                </c:pt>
                <c:pt idx="1">
                  <c:v>ES-R (n=5)</c:v>
                </c:pt>
                <c:pt idx="2">
                  <c:v>Epithelioid sarcoma (n=46)</c:v>
                </c:pt>
                <c:pt idx="3">
                  <c:v>Synovial sarcoma (n=20)</c:v>
                </c:pt>
                <c:pt idx="4">
                  <c:v>MPNST (n=15)</c:v>
                </c:pt>
                <c:pt idx="5">
                  <c:v>Myoepithelial carcinoma (n=11)</c:v>
                </c:pt>
                <c:pt idx="6">
                  <c:v>EMCS (n=10)</c:v>
                </c:pt>
                <c:pt idx="7">
                  <c:v>SMARCB1+ soft tissue tumors (n=96)</c:v>
                </c:pt>
                <c:pt idx="8">
                  <c:v>Melanoma (n=13)</c:v>
                </c:pt>
                <c:pt idx="9">
                  <c:v>Sarcomatoid carcinoma (n=10)</c:v>
                </c:pt>
              </c:strCache>
            </c:strRef>
          </c:cat>
          <c:val>
            <c:numRef>
              <c:f>'active miRs and miR-765'!$C$44:$C$53</c:f>
              <c:numCache>
                <c:formatCode>0.0000</c:formatCode>
                <c:ptCount val="10"/>
                <c:pt idx="0">
                  <c:v>1.1986999999999997</c:v>
                </c:pt>
                <c:pt idx="1">
                  <c:v>0.98287131238554082</c:v>
                </c:pt>
                <c:pt idx="2">
                  <c:v>12.153967258117412</c:v>
                </c:pt>
                <c:pt idx="3">
                  <c:v>1.8814999999999997</c:v>
                </c:pt>
                <c:pt idx="4">
                  <c:v>1.6233333333333335</c:v>
                </c:pt>
                <c:pt idx="5">
                  <c:v>1.1690909090909092</c:v>
                </c:pt>
                <c:pt idx="6">
                  <c:v>1.1639999999999999</c:v>
                </c:pt>
                <c:pt idx="7">
                  <c:v>0.78218750000000015</c:v>
                </c:pt>
                <c:pt idx="8">
                  <c:v>0.71230769230769231</c:v>
                </c:pt>
                <c:pt idx="9">
                  <c:v>0.92799999999999994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547968"/>
        <c:axId val="78570240"/>
      </c:barChart>
      <c:catAx>
        <c:axId val="78547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hu-HU"/>
          </a:p>
        </c:txPr>
        <c:crossAx val="78570240"/>
        <c:crosses val="autoZero"/>
        <c:auto val="1"/>
        <c:lblAlgn val="ctr"/>
        <c:lblOffset val="100"/>
        <c:noMultiLvlLbl val="0"/>
      </c:catAx>
      <c:valAx>
        <c:axId val="78570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hu-HU" sz="1200" dirty="0" err="1"/>
                  <a:t>Relative</a:t>
                </a:r>
                <a:r>
                  <a:rPr lang="hu-HU" sz="1200" dirty="0"/>
                  <a:t> </a:t>
                </a:r>
                <a:r>
                  <a:rPr lang="hu-HU" sz="1200" dirty="0" err="1"/>
                  <a:t>expression</a:t>
                </a:r>
                <a:endParaRPr lang="hu-HU" sz="1200" dirty="0"/>
              </a:p>
            </c:rich>
          </c:tx>
          <c:layout>
            <c:manualLayout>
              <c:xMode val="edge"/>
              <c:yMode val="edge"/>
              <c:x val="1.6304347826086956E-2"/>
              <c:y val="0.20598100937580807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78547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0099"/>
                </a:solidFill>
              </a:rPr>
              <a:t>R</a:t>
            </a:r>
            <a:r>
              <a:rPr lang="en-US" sz="1800" b="1" i="0" u="none" strike="noStrike" baseline="0" dirty="0">
                <a:solidFill>
                  <a:srgbClr val="000099"/>
                </a:solidFill>
                <a:effectLst/>
              </a:rPr>
              <a:t>elative expressions of functionally active microRNAs (miR-206, miR-381 and </a:t>
            </a:r>
            <a:r>
              <a:rPr lang="en-US" sz="1800" b="1" i="0" u="none" strike="noStrike" baseline="0" dirty="0" err="1">
                <a:solidFill>
                  <a:srgbClr val="000099"/>
                </a:solidFill>
                <a:effectLst/>
              </a:rPr>
              <a:t>miR</a:t>
            </a:r>
            <a:r>
              <a:rPr lang="hu-HU" sz="1800" b="1" i="0" u="none" strike="noStrike" baseline="0" dirty="0">
                <a:solidFill>
                  <a:srgbClr val="000099"/>
                </a:solidFill>
                <a:effectLst/>
              </a:rPr>
              <a:t>-</a:t>
            </a:r>
            <a:r>
              <a:rPr lang="en-US" sz="1800" b="1" i="0" u="none" strike="noStrike" baseline="0" dirty="0">
                <a:solidFill>
                  <a:srgbClr val="000099"/>
                </a:solidFill>
                <a:effectLst/>
              </a:rPr>
              <a:t>671-5p</a:t>
            </a:r>
            <a:r>
              <a:rPr lang="en-US" sz="1800" b="1" i="0" u="none" strike="noStrike" baseline="0" dirty="0" smtClean="0">
                <a:solidFill>
                  <a:srgbClr val="000099"/>
                </a:solidFill>
                <a:effectLst/>
              </a:rPr>
              <a:t>)</a:t>
            </a:r>
            <a:r>
              <a:rPr lang="hu-HU" sz="1800" b="1" i="0" u="none" strike="noStrike" baseline="0" dirty="0" smtClean="0">
                <a:solidFill>
                  <a:srgbClr val="000099"/>
                </a:solidFill>
                <a:effectLst/>
              </a:rPr>
              <a:t> </a:t>
            </a:r>
            <a:r>
              <a:rPr lang="hu-HU" sz="1400" b="1" i="0" u="none" strike="noStrike" baseline="0" dirty="0" smtClean="0">
                <a:solidFill>
                  <a:srgbClr val="000099"/>
                </a:solidFill>
                <a:effectLst/>
              </a:rPr>
              <a:t>(</a:t>
            </a:r>
            <a:r>
              <a:rPr lang="en-US" sz="1400" b="1" dirty="0" smtClean="0">
                <a:solidFill>
                  <a:srgbClr val="000099"/>
                </a:solidFill>
                <a:effectLst/>
              </a:rPr>
              <a:t>cut off line: 3 fold overexpression</a:t>
            </a:r>
            <a:r>
              <a:rPr lang="hu-HU" sz="1400" b="1" dirty="0" smtClean="0">
                <a:solidFill>
                  <a:srgbClr val="000099"/>
                </a:solidFill>
                <a:effectLst/>
              </a:rPr>
              <a:t>)</a:t>
            </a:r>
            <a:endParaRPr lang="hu-HU" dirty="0" smtClean="0">
              <a:solidFill>
                <a:srgbClr val="000099"/>
              </a:solidFill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n-US" sz="1800" b="1" dirty="0">
              <a:solidFill>
                <a:srgbClr val="000099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454064462032696E-2"/>
          <c:y val="0.14623443551375512"/>
          <c:w val="0.90118383007896874"/>
          <c:h val="0.681856900187249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'206, 381, 671-5p'!$C$16</c:f>
              <c:strCache>
                <c:ptCount val="1"/>
                <c:pt idx="0">
                  <c:v>miR-206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'206, 381, 671-5p'!$D$3:$D$12</c:f>
                <c:numCache>
                  <c:formatCode>General</c:formatCode>
                  <c:ptCount val="10"/>
                  <c:pt idx="0">
                    <c:v>0.50410394709195072</c:v>
                  </c:pt>
                  <c:pt idx="1">
                    <c:v>1.041120930821998</c:v>
                  </c:pt>
                  <c:pt idx="2">
                    <c:v>14.141939949928386</c:v>
                  </c:pt>
                  <c:pt idx="3">
                    <c:v>16.257177757992647</c:v>
                  </c:pt>
                  <c:pt idx="4">
                    <c:v>16.232839933532649</c:v>
                  </c:pt>
                  <c:pt idx="5">
                    <c:v>12.565999319150423</c:v>
                  </c:pt>
                  <c:pt idx="6">
                    <c:v>10.037433326193394</c:v>
                  </c:pt>
                  <c:pt idx="7">
                    <c:v>0.43880379662193464</c:v>
                  </c:pt>
                  <c:pt idx="8">
                    <c:v>0.29337557970838457</c:v>
                  </c:pt>
                  <c:pt idx="9">
                    <c:v>0.46407015753128461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'206, 381, 671-5p'!$B$17:$B$26</c:f>
              <c:strCache>
                <c:ptCount val="10"/>
                <c:pt idx="0">
                  <c:v>Rhabdoid tumor (n=20)</c:v>
                </c:pt>
                <c:pt idx="1">
                  <c:v>ES-R (n=5)</c:v>
                </c:pt>
                <c:pt idx="2">
                  <c:v>Epithelioid sarcoma (n=46)</c:v>
                </c:pt>
                <c:pt idx="3">
                  <c:v>Synovial sarcoma (n=20)</c:v>
                </c:pt>
                <c:pt idx="4">
                  <c:v>MPNST (n=15)</c:v>
                </c:pt>
                <c:pt idx="5">
                  <c:v>Myoepithelial carcinoma (n=11)</c:v>
                </c:pt>
                <c:pt idx="6">
                  <c:v>EMCS (n=10)</c:v>
                </c:pt>
                <c:pt idx="7">
                  <c:v>SMARCB1+ soft tissue tumors (n=96)</c:v>
                </c:pt>
                <c:pt idx="8">
                  <c:v>Melanoma (n=13)</c:v>
                </c:pt>
                <c:pt idx="9">
                  <c:v>Sarcomatoid carcinoma (n=10)</c:v>
                </c:pt>
              </c:strCache>
            </c:strRef>
          </c:cat>
          <c:val>
            <c:numRef>
              <c:f>'206, 381, 671-5p'!$C$17:$C$26</c:f>
              <c:numCache>
                <c:formatCode>General</c:formatCode>
                <c:ptCount val="10"/>
                <c:pt idx="0">
                  <c:v>0.86449999999999994</c:v>
                </c:pt>
                <c:pt idx="1">
                  <c:v>1.3102402404059157</c:v>
                </c:pt>
                <c:pt idx="2">
                  <c:v>12.07372288137441</c:v>
                </c:pt>
                <c:pt idx="3">
                  <c:v>18.960999999999995</c:v>
                </c:pt>
                <c:pt idx="4">
                  <c:v>27.563999999999997</c:v>
                </c:pt>
                <c:pt idx="5">
                  <c:v>7.5950000000000006</c:v>
                </c:pt>
                <c:pt idx="6">
                  <c:v>9.197000000000001</c:v>
                </c:pt>
                <c:pt idx="7">
                  <c:v>1.049166666666667</c:v>
                </c:pt>
                <c:pt idx="8">
                  <c:v>1.0676923076923077</c:v>
                </c:pt>
                <c:pt idx="9">
                  <c:v>1.2049999999999998</c:v>
                </c:pt>
              </c:numCache>
            </c:numRef>
          </c:val>
        </c:ser>
        <c:ser>
          <c:idx val="1"/>
          <c:order val="1"/>
          <c:tx>
            <c:strRef>
              <c:f>'206, 381, 671-5p'!$D$16</c:f>
              <c:strCache>
                <c:ptCount val="1"/>
                <c:pt idx="0">
                  <c:v>miR-381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'206, 381, 671-5p'!$F$3:$F$12</c:f>
                <c:numCache>
                  <c:formatCode>General</c:formatCode>
                  <c:ptCount val="10"/>
                  <c:pt idx="0">
                    <c:v>0.55829268875365878</c:v>
                  </c:pt>
                  <c:pt idx="1">
                    <c:v>0.99773818459527253</c:v>
                  </c:pt>
                  <c:pt idx="2">
                    <c:v>12.731287370045017</c:v>
                  </c:pt>
                  <c:pt idx="3">
                    <c:v>13.566407450431051</c:v>
                  </c:pt>
                  <c:pt idx="4">
                    <c:v>5.8480385804212363</c:v>
                  </c:pt>
                  <c:pt idx="5">
                    <c:v>1.1138446929442178</c:v>
                  </c:pt>
                  <c:pt idx="6">
                    <c:v>3.0711201358606717</c:v>
                  </c:pt>
                  <c:pt idx="7">
                    <c:v>0.39231061751376956</c:v>
                  </c:pt>
                  <c:pt idx="8">
                    <c:v>0.42689096668341198</c:v>
                  </c:pt>
                  <c:pt idx="9">
                    <c:v>0.54336809704737821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'206, 381, 671-5p'!$B$17:$B$26</c:f>
              <c:strCache>
                <c:ptCount val="10"/>
                <c:pt idx="0">
                  <c:v>Rhabdoid tumor (n=20)</c:v>
                </c:pt>
                <c:pt idx="1">
                  <c:v>ES-R (n=5)</c:v>
                </c:pt>
                <c:pt idx="2">
                  <c:v>Epithelioid sarcoma (n=46)</c:v>
                </c:pt>
                <c:pt idx="3">
                  <c:v>Synovial sarcoma (n=20)</c:v>
                </c:pt>
                <c:pt idx="4">
                  <c:v>MPNST (n=15)</c:v>
                </c:pt>
                <c:pt idx="5">
                  <c:v>Myoepithelial carcinoma (n=11)</c:v>
                </c:pt>
                <c:pt idx="6">
                  <c:v>EMCS (n=10)</c:v>
                </c:pt>
                <c:pt idx="7">
                  <c:v>SMARCB1+ soft tissue tumors (n=96)</c:v>
                </c:pt>
                <c:pt idx="8">
                  <c:v>Melanoma (n=13)</c:v>
                </c:pt>
                <c:pt idx="9">
                  <c:v>Sarcomatoid carcinoma (n=10)</c:v>
                </c:pt>
              </c:strCache>
            </c:strRef>
          </c:cat>
          <c:val>
            <c:numRef>
              <c:f>'206, 381, 671-5p'!$D$17:$D$26</c:f>
              <c:numCache>
                <c:formatCode>General</c:formatCode>
                <c:ptCount val="10"/>
                <c:pt idx="0">
                  <c:v>0.95989999999999986</c:v>
                </c:pt>
                <c:pt idx="1">
                  <c:v>0.6846585439805376</c:v>
                </c:pt>
                <c:pt idx="2">
                  <c:v>5.3395522018179387</c:v>
                </c:pt>
                <c:pt idx="3">
                  <c:v>19.729500000000005</c:v>
                </c:pt>
                <c:pt idx="4">
                  <c:v>7.9286666666666665</c:v>
                </c:pt>
                <c:pt idx="5">
                  <c:v>2.6236363636363635</c:v>
                </c:pt>
                <c:pt idx="6">
                  <c:v>6.4270000000000014</c:v>
                </c:pt>
                <c:pt idx="7">
                  <c:v>1.0030208333333335</c:v>
                </c:pt>
                <c:pt idx="8">
                  <c:v>0.9723076923076921</c:v>
                </c:pt>
                <c:pt idx="9">
                  <c:v>1.1459999999999999</c:v>
                </c:pt>
              </c:numCache>
            </c:numRef>
          </c:val>
        </c:ser>
        <c:ser>
          <c:idx val="2"/>
          <c:order val="2"/>
          <c:tx>
            <c:strRef>
              <c:f>'206, 381, 671-5p'!$E$16</c:f>
              <c:strCache>
                <c:ptCount val="1"/>
                <c:pt idx="0">
                  <c:v>miR-671-5p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'206, 381, 671-5p'!$H$3:$H$12</c:f>
                <c:numCache>
                  <c:formatCode>General</c:formatCode>
                  <c:ptCount val="10"/>
                  <c:pt idx="0">
                    <c:v>0.4681064206487992</c:v>
                  </c:pt>
                  <c:pt idx="1">
                    <c:v>0.44907915281951233</c:v>
                  </c:pt>
                  <c:pt idx="2">
                    <c:v>11.402598920446533</c:v>
                  </c:pt>
                  <c:pt idx="3">
                    <c:v>4.1712135051161257</c:v>
                  </c:pt>
                  <c:pt idx="4">
                    <c:v>1.7179409047988057</c:v>
                  </c:pt>
                  <c:pt idx="5">
                    <c:v>2.3038713795117411</c:v>
                  </c:pt>
                  <c:pt idx="6">
                    <c:v>1.6752144141372862</c:v>
                  </c:pt>
                  <c:pt idx="7">
                    <c:v>0.45744753318171283</c:v>
                  </c:pt>
                  <c:pt idx="8">
                    <c:v>0.37293534189021199</c:v>
                  </c:pt>
                  <c:pt idx="9">
                    <c:v>0.29726344470108618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'206, 381, 671-5p'!$B$17:$B$26</c:f>
              <c:strCache>
                <c:ptCount val="10"/>
                <c:pt idx="0">
                  <c:v>Rhabdoid tumor (n=20)</c:v>
                </c:pt>
                <c:pt idx="1">
                  <c:v>ES-R (n=5)</c:v>
                </c:pt>
                <c:pt idx="2">
                  <c:v>Epithelioid sarcoma (n=46)</c:v>
                </c:pt>
                <c:pt idx="3">
                  <c:v>Synovial sarcoma (n=20)</c:v>
                </c:pt>
                <c:pt idx="4">
                  <c:v>MPNST (n=15)</c:v>
                </c:pt>
                <c:pt idx="5">
                  <c:v>Myoepithelial carcinoma (n=11)</c:v>
                </c:pt>
                <c:pt idx="6">
                  <c:v>EMCS (n=10)</c:v>
                </c:pt>
                <c:pt idx="7">
                  <c:v>SMARCB1+ soft tissue tumors (n=96)</c:v>
                </c:pt>
                <c:pt idx="8">
                  <c:v>Melanoma (n=13)</c:v>
                </c:pt>
                <c:pt idx="9">
                  <c:v>Sarcomatoid carcinoma (n=10)</c:v>
                </c:pt>
              </c:strCache>
            </c:strRef>
          </c:cat>
          <c:val>
            <c:numRef>
              <c:f>'206, 381, 671-5p'!$E$17:$E$26</c:f>
              <c:numCache>
                <c:formatCode>General</c:formatCode>
                <c:ptCount val="10"/>
                <c:pt idx="0">
                  <c:v>1.2224000000000002</c:v>
                </c:pt>
                <c:pt idx="1">
                  <c:v>0.66564093982636796</c:v>
                </c:pt>
                <c:pt idx="2">
                  <c:v>10.950322022639941</c:v>
                </c:pt>
                <c:pt idx="3">
                  <c:v>4.5630000000000006</c:v>
                </c:pt>
                <c:pt idx="4">
                  <c:v>3.8126666666666678</c:v>
                </c:pt>
                <c:pt idx="5">
                  <c:v>3.7754545454545454</c:v>
                </c:pt>
                <c:pt idx="6">
                  <c:v>4.9790000000000001</c:v>
                </c:pt>
                <c:pt idx="7">
                  <c:v>1.1616666666666668</c:v>
                </c:pt>
                <c:pt idx="8">
                  <c:v>1.0684615384615386</c:v>
                </c:pt>
                <c:pt idx="9">
                  <c:v>0.7609999999999999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904576"/>
        <c:axId val="80906112"/>
      </c:barChart>
      <c:catAx>
        <c:axId val="8090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906112"/>
        <c:crosses val="autoZero"/>
        <c:auto val="1"/>
        <c:lblAlgn val="ctr"/>
        <c:lblOffset val="100"/>
        <c:noMultiLvlLbl val="0"/>
      </c:catAx>
      <c:valAx>
        <c:axId val="8090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 sz="1400" b="1"/>
                  <a:t>Relative expression</a:t>
                </a:r>
              </a:p>
            </c:rich>
          </c:tx>
          <c:layout>
            <c:manualLayout>
              <c:xMode val="edge"/>
              <c:yMode val="edge"/>
              <c:x val="1.156905014909955E-2"/>
              <c:y val="0.3302577194915482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90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 sz="1100" dirty="0" smtClean="0"/>
              <a:t>MLPA 20480/09</a:t>
            </a:r>
            <a:endParaRPr lang="hu-HU" sz="1100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'ES 20480'!$B$2</c:f>
              <c:strCache>
                <c:ptCount val="1"/>
                <c:pt idx="0">
                  <c:v>probe1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</c:marker>
          <c:xVal>
            <c:strRef>
              <c:f>'ES 20480'!$A$3:$A$11</c:f>
              <c:strCache>
                <c:ptCount val="9"/>
                <c:pt idx="0">
                  <c:v>exon1</c:v>
                </c:pt>
                <c:pt idx="1">
                  <c:v>exon2</c:v>
                </c:pt>
                <c:pt idx="2">
                  <c:v>exon3</c:v>
                </c:pt>
                <c:pt idx="3">
                  <c:v>exon4</c:v>
                </c:pt>
                <c:pt idx="4">
                  <c:v>exon5</c:v>
                </c:pt>
                <c:pt idx="5">
                  <c:v>exon6</c:v>
                </c:pt>
                <c:pt idx="6">
                  <c:v>exon7</c:v>
                </c:pt>
                <c:pt idx="7">
                  <c:v>exon8</c:v>
                </c:pt>
                <c:pt idx="8">
                  <c:v>exon9</c:v>
                </c:pt>
              </c:strCache>
            </c:strRef>
          </c:xVal>
          <c:yVal>
            <c:numRef>
              <c:f>'ES 20480'!$B$3:$B$11</c:f>
              <c:numCache>
                <c:formatCode>0.00</c:formatCode>
                <c:ptCount val="9"/>
                <c:pt idx="0">
                  <c:v>1.2949390915223158</c:v>
                </c:pt>
                <c:pt idx="1">
                  <c:v>0.34215626462853033</c:v>
                </c:pt>
                <c:pt idx="2">
                  <c:v>0.33966068356478607</c:v>
                </c:pt>
                <c:pt idx="3">
                  <c:v>0.37378440552444236</c:v>
                </c:pt>
                <c:pt idx="4">
                  <c:v>0.51705797694549493</c:v>
                </c:pt>
                <c:pt idx="5">
                  <c:v>0.3073454883217932</c:v>
                </c:pt>
                <c:pt idx="6">
                  <c:v>0.92339491949870389</c:v>
                </c:pt>
                <c:pt idx="7">
                  <c:v>0.84948255774114478</c:v>
                </c:pt>
                <c:pt idx="8">
                  <c:v>0.97502365983378059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'ES 20480'!$C$2</c:f>
              <c:strCache>
                <c:ptCount val="1"/>
                <c:pt idx="0">
                  <c:v>probe2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5"/>
          </c:marker>
          <c:xVal>
            <c:strRef>
              <c:f>'ES 20480'!$A$3:$A$11</c:f>
              <c:strCache>
                <c:ptCount val="9"/>
                <c:pt idx="0">
                  <c:v>exon1</c:v>
                </c:pt>
                <c:pt idx="1">
                  <c:v>exon2</c:v>
                </c:pt>
                <c:pt idx="2">
                  <c:v>exon3</c:v>
                </c:pt>
                <c:pt idx="3">
                  <c:v>exon4</c:v>
                </c:pt>
                <c:pt idx="4">
                  <c:v>exon5</c:v>
                </c:pt>
                <c:pt idx="5">
                  <c:v>exon6</c:v>
                </c:pt>
                <c:pt idx="6">
                  <c:v>exon7</c:v>
                </c:pt>
                <c:pt idx="7">
                  <c:v>exon8</c:v>
                </c:pt>
                <c:pt idx="8">
                  <c:v>exon9</c:v>
                </c:pt>
              </c:strCache>
            </c:strRef>
          </c:xVal>
          <c:yVal>
            <c:numRef>
              <c:f>'ES 20480'!$C$3:$C$11</c:f>
              <c:numCache>
                <c:formatCode>0.00</c:formatCode>
                <c:ptCount val="9"/>
                <c:pt idx="0">
                  <c:v>0.91634528840103224</c:v>
                </c:pt>
                <c:pt idx="1">
                  <c:v>0.43427928305729435</c:v>
                </c:pt>
                <c:pt idx="2">
                  <c:v>0.40334123222667295</c:v>
                </c:pt>
                <c:pt idx="3">
                  <c:v>0.38552766196000676</c:v>
                </c:pt>
                <c:pt idx="4">
                  <c:v>0.29951831356457392</c:v>
                </c:pt>
                <c:pt idx="5">
                  <c:v>0.44751507708832594</c:v>
                </c:pt>
                <c:pt idx="6">
                  <c:v>0.74552828571790852</c:v>
                </c:pt>
                <c:pt idx="7">
                  <c:v>0.88744289408900412</c:v>
                </c:pt>
                <c:pt idx="8">
                  <c:v>0.67056194025795846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858112"/>
        <c:axId val="80868480"/>
      </c:scatterChart>
      <c:valAx>
        <c:axId val="80858112"/>
        <c:scaling>
          <c:orientation val="minMax"/>
          <c:max val="9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hu-HU" sz="1200"/>
                  <a:t>SMARCB1</a:t>
                </a:r>
                <a:r>
                  <a:rPr lang="hu-HU" sz="1200" baseline="0"/>
                  <a:t> exons</a:t>
                </a:r>
                <a:endParaRPr lang="hu-HU" sz="1200"/>
              </a:p>
            </c:rich>
          </c:tx>
          <c:layout/>
          <c:overlay val="0"/>
        </c:title>
        <c:majorTickMark val="out"/>
        <c:minorTickMark val="none"/>
        <c:tickLblPos val="nextTo"/>
        <c:crossAx val="80868480"/>
        <c:crosses val="autoZero"/>
        <c:crossBetween val="midCat"/>
      </c:valAx>
      <c:valAx>
        <c:axId val="80868480"/>
        <c:scaling>
          <c:orientation val="minMax"/>
          <c:max val="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hu-HU" sz="1200"/>
                  <a:t>Peak Ratio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8085811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603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51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721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2420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032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074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2272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530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025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064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35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F509-C21C-4CEB-8C9B-2402EFF279BC}" type="datetimeFigureOut">
              <a:rPr lang="hu-HU" smtClean="0"/>
              <a:t>2016.11.19.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F0A2-91AB-4C34-9EFC-15463C054F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406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"/>
          <p:cNvSpPr txBox="1">
            <a:spLocks noChangeArrowheads="1"/>
          </p:cNvSpPr>
          <p:nvPr/>
        </p:nvSpPr>
        <p:spPr bwMode="auto">
          <a:xfrm>
            <a:off x="971550" y="188913"/>
            <a:ext cx="72532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1">
                <a:solidFill>
                  <a:srgbClr val="A80000"/>
                </a:solidFill>
              </a:rPr>
              <a:t>Statisztika:</a:t>
            </a:r>
            <a:r>
              <a:rPr lang="hu-HU" altLang="hu-HU" sz="2400">
                <a:solidFill>
                  <a:srgbClr val="2D2D87"/>
                </a:solidFill>
              </a:rPr>
              <a:t> a daganatos halálozás a 2. helyen van,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évente több mint 34.000 ember hal meg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rosszindulatú daganatban Magyarországon.</a:t>
            </a: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468313" y="1989138"/>
            <a:ext cx="754697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Leggyakoribb daganatok Magyarországon (halálozás):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400">
              <a:solidFill>
                <a:srgbClr val="2D2D87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Férfiak:	tüdőrák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		vastagbélrák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		prosztatarák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400">
              <a:solidFill>
                <a:srgbClr val="2D2D87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Nők:		emlőrák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		vastagbélrák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		tüdőrák</a:t>
            </a:r>
          </a:p>
        </p:txBody>
      </p:sp>
      <p:pic>
        <p:nvPicPr>
          <p:cNvPr id="2052" name="Picture 9" descr="fact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221163"/>
            <a:ext cx="316230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40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908175" y="188913"/>
            <a:ext cx="543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2D2D87"/>
                </a:solidFill>
              </a:rPr>
              <a:t>Rosszindulatú daganat féleségek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87757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1">
                <a:solidFill>
                  <a:srgbClr val="A80000"/>
                </a:solidFill>
              </a:rPr>
              <a:t>Rák:</a:t>
            </a:r>
            <a:r>
              <a:rPr lang="hu-HU" altLang="hu-HU" sz="2200">
                <a:solidFill>
                  <a:srgbClr val="2D2D87"/>
                </a:solidFill>
              </a:rPr>
              <a:t>		hámsejtekből kiinduló rosszindulatú daganat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1">
                <a:solidFill>
                  <a:srgbClr val="A80000"/>
                </a:solidFill>
              </a:rPr>
              <a:t>Szarkóma:</a:t>
            </a:r>
            <a:r>
              <a:rPr lang="hu-HU" altLang="hu-HU" sz="2200">
                <a:solidFill>
                  <a:srgbClr val="2D2D87"/>
                </a:solidFill>
              </a:rPr>
              <a:t>	kötőszövetből kiinduló rosszindulatú daganat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1">
                <a:solidFill>
                  <a:srgbClr val="A80000"/>
                </a:solidFill>
              </a:rPr>
              <a:t>Limfóma:</a:t>
            </a:r>
            <a:r>
              <a:rPr lang="hu-HU" altLang="hu-HU" sz="2200">
                <a:solidFill>
                  <a:srgbClr val="2D2D87"/>
                </a:solidFill>
              </a:rPr>
              <a:t>	nyirokszövetből kiinduló rosszindulatú daganat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1">
                <a:solidFill>
                  <a:srgbClr val="A80000"/>
                </a:solidFill>
              </a:rPr>
              <a:t>Leukémia:</a:t>
            </a:r>
            <a:r>
              <a:rPr lang="hu-HU" altLang="hu-HU" sz="2200">
                <a:solidFill>
                  <a:srgbClr val="2D2D87"/>
                </a:solidFill>
              </a:rPr>
              <a:t>	csontvelőből kiinduló rosszindulatú daganat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1">
                <a:solidFill>
                  <a:srgbClr val="A80000"/>
                </a:solidFill>
              </a:rPr>
              <a:t>Melanóma:</a:t>
            </a:r>
            <a:r>
              <a:rPr lang="hu-HU" altLang="hu-HU" sz="2200">
                <a:solidFill>
                  <a:srgbClr val="2D2D87"/>
                </a:solidFill>
              </a:rPr>
              <a:t>	a bőr festékes sejtjeiből kiinduló rosszindulatú daganat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051050" y="2843213"/>
            <a:ext cx="51577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2D2D87"/>
                </a:solidFill>
              </a:rPr>
              <a:t>Jóindulatú daganatok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2D2D87"/>
                </a:solidFill>
              </a:rPr>
              <a:t>„Félig” rosszindulatú daganatok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258888" y="4076700"/>
            <a:ext cx="65611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A80000"/>
                </a:solidFill>
              </a:rPr>
              <a:t>Több mint 400 féle daganatot ismerünk,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A80000"/>
                </a:solidFill>
              </a:rPr>
              <a:t>ebből több mint 80 féle rosszindulatú!</a:t>
            </a:r>
          </a:p>
        </p:txBody>
      </p:sp>
      <p:pic>
        <p:nvPicPr>
          <p:cNvPr id="3078" name="Picture 8" descr="fractals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35575"/>
            <a:ext cx="1928813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9" descr="fractals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35575"/>
            <a:ext cx="1928813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0" descr="fractals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235575"/>
            <a:ext cx="1928813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1" descr="fractals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5235575"/>
            <a:ext cx="1928812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998663" y="-26988"/>
            <a:ext cx="271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Általános okok</a:t>
            </a: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58750" y="404813"/>
            <a:ext cx="60245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Környezeti ártalmak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Genetikai okok (főleg gyerekkori tumorok)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Dohányzás, alkohol, táplálkozási szokások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Vírus (HPV, AIDS, HHV8, HCV)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Sugárzás (radioaktív, ózon)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Korral növekvő genetikai hibák</a:t>
            </a:r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1692275" y="2693988"/>
            <a:ext cx="3768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Kezelési lehetőségek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158750" y="3141663"/>
            <a:ext cx="39306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Sebészeti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Sugár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Gyógyszeres (kemoterápia)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Immunterápia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Targetterápia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Génterápia?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Tüneti kezelések</a:t>
            </a:r>
          </a:p>
        </p:txBody>
      </p:sp>
      <p:sp>
        <p:nvSpPr>
          <p:cNvPr id="4102" name="Text Box 9"/>
          <p:cNvSpPr txBox="1">
            <a:spLocks noChangeArrowheads="1"/>
          </p:cNvSpPr>
          <p:nvPr/>
        </p:nvSpPr>
        <p:spPr bwMode="auto">
          <a:xfrm>
            <a:off x="231775" y="5795963"/>
            <a:ext cx="79041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Prognózis!!!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Sok időben felfedezett daganat gyógyítható!!!</a:t>
            </a:r>
          </a:p>
        </p:txBody>
      </p:sp>
      <p:pic>
        <p:nvPicPr>
          <p:cNvPr id="4103" name="Picture 10" descr="fractals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74638"/>
            <a:ext cx="2068513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1" descr="fractals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141663"/>
            <a:ext cx="2068513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79388" y="660400"/>
            <a:ext cx="827881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2000" b="1" i="1">
                <a:solidFill>
                  <a:srgbClr val="005A00"/>
                </a:solidFill>
              </a:rPr>
              <a:t>	"A melanoma az üzenetét a saját tintájával írja a bőrünkre,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2000" b="1" i="1">
                <a:solidFill>
                  <a:srgbClr val="005A00"/>
                </a:solidFill>
              </a:rPr>
              <a:t>	hogy mindannyian láthassuk."</a:t>
            </a:r>
            <a:r>
              <a:rPr lang="hu-HU" altLang="hu-HU" sz="2000" b="1">
                <a:solidFill>
                  <a:srgbClr val="005A00"/>
                </a:solidFill>
              </a:rPr>
              <a:t> </a:t>
            </a:r>
            <a:br>
              <a:rPr lang="hu-HU" altLang="hu-HU" sz="2000" b="1">
                <a:solidFill>
                  <a:srgbClr val="005A00"/>
                </a:solidFill>
              </a:rPr>
            </a:br>
            <a:r>
              <a:rPr lang="hu-HU" altLang="hu-HU" sz="2000" b="1">
                <a:solidFill>
                  <a:srgbClr val="005A00"/>
                </a:solidFill>
              </a:rPr>
              <a:t>	</a:t>
            </a:r>
            <a:r>
              <a:rPr lang="hu-HU" altLang="hu-HU" sz="1800" b="1">
                <a:solidFill>
                  <a:srgbClr val="005A00"/>
                </a:solidFill>
              </a:rPr>
              <a:t>dr. Neville Davis, Ausztrália</a:t>
            </a:r>
            <a:r>
              <a:rPr lang="hu-HU" altLang="hu-HU" sz="2000" b="1">
                <a:solidFill>
                  <a:srgbClr val="005A00"/>
                </a:solidFill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hu-HU" altLang="hu-HU" sz="2000" b="1">
              <a:solidFill>
                <a:srgbClr val="005A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005A00"/>
                </a:solidFill>
              </a:rPr>
              <a:t>Fogyás, egyes vérzések, tartós hőemelkedés, éjszakai izzadás, stb.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619250" y="44450"/>
            <a:ext cx="5230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Tünetek, diagnosztika, szűrés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58750" y="2349500"/>
            <a:ext cx="842486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Onkológus, háziorvos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Képalkotó eljárások: röntgen, ultrahang, CT, MR, PET-CT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 b="1">
                <a:solidFill>
                  <a:srgbClr val="2D2D87"/>
                </a:solidFill>
              </a:rPr>
              <a:t>Sejtszintű diagnosztika: citológia, szövettan, molekuláris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Labor vizsgálatok: általános és specifikus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107950" y="4248150"/>
            <a:ext cx="469423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Tüdőszűrés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Nőgyógyászati szűrés (méhnyak)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Emlőszűrés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Vastagbélrák szűrés?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Prosztatarák szűrés?</a:t>
            </a:r>
          </a:p>
        </p:txBody>
      </p:sp>
      <p:pic>
        <p:nvPicPr>
          <p:cNvPr id="5126" name="Picture 8" descr="H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914775"/>
            <a:ext cx="38163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32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107950" y="209550"/>
            <a:ext cx="530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Hogy gondolunk a daganatra?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07950" y="836613"/>
            <a:ext cx="67437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Félelemmel (halál, fájdalom, szenvedés)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Velem nem eshet meg! (bízunk a szerencsében)</a:t>
            </a:r>
          </a:p>
        </p:txBody>
      </p:sp>
      <p:pic>
        <p:nvPicPr>
          <p:cNvPr id="6148" name="Picture 7" descr="fractals 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33375"/>
            <a:ext cx="1984375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44463" y="1762125"/>
            <a:ext cx="8964612" cy="4840288"/>
            <a:chOff x="113" y="1110"/>
            <a:chExt cx="5647" cy="3049"/>
          </a:xfrm>
        </p:grpSpPr>
        <p:sp>
          <p:nvSpPr>
            <p:cNvPr id="6150" name="Text Box 10"/>
            <p:cNvSpPr txBox="1">
              <a:spLocks noChangeArrowheads="1"/>
            </p:cNvSpPr>
            <p:nvPr/>
          </p:nvSpPr>
          <p:spPr bwMode="auto">
            <a:xfrm>
              <a:off x="158" y="1110"/>
              <a:ext cx="4165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800" b="1">
                  <a:solidFill>
                    <a:srgbClr val="A80000"/>
                  </a:solidFill>
                </a:rPr>
                <a:t>Mit gondol (érez) valaki, ha megtudja,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800" b="1">
                  <a:solidFill>
                    <a:srgbClr val="A80000"/>
                  </a:solidFill>
                </a:rPr>
                <a:t>hogy rosszindulatú daganata van?</a:t>
              </a:r>
            </a:p>
          </p:txBody>
        </p:sp>
        <p:sp>
          <p:nvSpPr>
            <p:cNvPr id="6151" name="Text Box 11"/>
            <p:cNvSpPr txBox="1">
              <a:spLocks noChangeArrowheads="1"/>
            </p:cNvSpPr>
            <p:nvPr/>
          </p:nvSpPr>
          <p:spPr bwMode="auto">
            <a:xfrm>
              <a:off x="113" y="1801"/>
              <a:ext cx="5647" cy="2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Pánik, félelem, szorongás, szomorúság, rögtön fel se fogom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Önsajnálat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Mi lesz a rám bízottakkal, a szeretteimmel?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Mi lesz az el nem végzett feladatokkal?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Mit kell még elrendeznem?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Ki az oka betegségemnek?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Lehet, hogy meggyógyulhatok?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Lehet, hogy már senkinek se kellek? (öngyilkosság)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Lehet, hogy így is fontos vagyok másoknak, valakinek? (bizalom)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400">
                  <a:solidFill>
                    <a:srgbClr val="2D2D87"/>
                  </a:solidFill>
                </a:rPr>
                <a:t>Ki fog velem törődni?</a:t>
              </a:r>
              <a:endParaRPr lang="hu-HU" altLang="hu-HU" sz="1800"/>
            </a:p>
          </p:txBody>
        </p:sp>
        <p:pic>
          <p:nvPicPr>
            <p:cNvPr id="6152" name="Picture 12" descr="fractals 5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2115"/>
              <a:ext cx="1250" cy="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434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231775" y="44450"/>
            <a:ext cx="77454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Mi az orvos felelőssége, mikor közli,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hogy valakinek rosszindulatú daganata van?</a:t>
            </a:r>
          </a:p>
        </p:txBody>
      </p:sp>
      <p:sp>
        <p:nvSpPr>
          <p:cNvPr id="7171" name="Text Box 9"/>
          <p:cNvSpPr txBox="1">
            <a:spLocks noChangeArrowheads="1"/>
          </p:cNvSpPr>
          <p:nvPr/>
        </p:nvSpPr>
        <p:spPr bwMode="auto">
          <a:xfrm>
            <a:off x="323850" y="1052513"/>
            <a:ext cx="61198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Őszinte tényfeltárás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Remény mindig van! (emberi és isteni oldal)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Nem szabad jóslásokba bocsátkozni</a:t>
            </a:r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250825" y="2492375"/>
            <a:ext cx="8653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Mi a rokon, ismerős, keresztyén hívő felelőssége?</a:t>
            </a:r>
          </a:p>
        </p:txBody>
      </p:sp>
      <p:sp>
        <p:nvSpPr>
          <p:cNvPr id="7173" name="Text Box 11"/>
          <p:cNvSpPr txBox="1">
            <a:spLocks noChangeArrowheads="1"/>
          </p:cNvSpPr>
          <p:nvPr/>
        </p:nvSpPr>
        <p:spPr bwMode="auto">
          <a:xfrm>
            <a:off x="395288" y="3068638"/>
            <a:ext cx="75930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Segítségnyújtás a kezelések lelki elviselésében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Segítség a „normál kerékvágásba” való visszatéréshez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Tapintatos érdeklődés az állapot felől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>
                <a:solidFill>
                  <a:srgbClr val="2D2D87"/>
                </a:solidFill>
              </a:rPr>
              <a:t>Segítség a betegség elfogadásának feldolgozásában</a:t>
            </a:r>
          </a:p>
        </p:txBody>
      </p:sp>
      <p:pic>
        <p:nvPicPr>
          <p:cNvPr id="7174" name="Picture 12" descr="friendship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711700"/>
            <a:ext cx="28543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3" descr="friendship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745038"/>
            <a:ext cx="2663825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05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user\Desktop\Transiens transfectio\iMSC-206 24 óra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0"/>
            <a:ext cx="4499994" cy="337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Transiens transfectio\iMSC-neg controll 30 óra 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99992" cy="337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Transiens transfectio\iMSC-206 30 óra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3006"/>
            <a:ext cx="4499994" cy="337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Transiens transfectio\iMSC-206 48 ór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6" y="3483004"/>
            <a:ext cx="4499994" cy="337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908260" y="2783817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b="1" dirty="0" err="1" smtClean="0"/>
              <a:t>iMSC</a:t>
            </a:r>
            <a:r>
              <a:rPr lang="hu-HU" sz="1600" b="1" dirty="0" smtClean="0"/>
              <a:t> negatív </a:t>
            </a:r>
            <a:r>
              <a:rPr lang="hu-HU" sz="1600" b="1" dirty="0" err="1" smtClean="0"/>
              <a:t>control</a:t>
            </a:r>
            <a:r>
              <a:rPr lang="hu-HU" sz="1600" b="1" dirty="0" smtClean="0"/>
              <a:t> 30 óra</a:t>
            </a:r>
            <a:endParaRPr lang="hu-HU" sz="1600" b="1" dirty="0"/>
          </a:p>
        </p:txBody>
      </p:sp>
      <p:sp>
        <p:nvSpPr>
          <p:cNvPr id="7" name="Téglalap 6"/>
          <p:cNvSpPr/>
          <p:nvPr/>
        </p:nvSpPr>
        <p:spPr>
          <a:xfrm>
            <a:off x="7550128" y="2783817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b="1" dirty="0" err="1" smtClean="0"/>
              <a:t>iMSC</a:t>
            </a:r>
            <a:r>
              <a:rPr lang="hu-HU" sz="1600" b="1" dirty="0" smtClean="0"/>
              <a:t> miR-206 24 óra</a:t>
            </a:r>
            <a:endParaRPr lang="hu-HU" sz="1600" b="1" dirty="0"/>
          </a:p>
        </p:txBody>
      </p:sp>
      <p:sp>
        <p:nvSpPr>
          <p:cNvPr id="8" name="Téglalap 7"/>
          <p:cNvSpPr/>
          <p:nvPr/>
        </p:nvSpPr>
        <p:spPr>
          <a:xfrm>
            <a:off x="2901694" y="6281936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b="1" dirty="0" err="1" smtClean="0"/>
              <a:t>iMSC</a:t>
            </a:r>
            <a:r>
              <a:rPr lang="hu-HU" sz="1600" b="1" dirty="0" smtClean="0"/>
              <a:t> miR-206 30 óra</a:t>
            </a:r>
            <a:endParaRPr lang="hu-HU" sz="1600" b="1" dirty="0"/>
          </a:p>
        </p:txBody>
      </p:sp>
      <p:sp>
        <p:nvSpPr>
          <p:cNvPr id="9" name="Téglalap 8"/>
          <p:cNvSpPr/>
          <p:nvPr/>
        </p:nvSpPr>
        <p:spPr>
          <a:xfrm>
            <a:off x="7550128" y="6281936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b="1" dirty="0" err="1" smtClean="0"/>
              <a:t>iMSC</a:t>
            </a:r>
            <a:r>
              <a:rPr lang="hu-HU" sz="1600" b="1" dirty="0" smtClean="0"/>
              <a:t> miR-206 48 óra</a:t>
            </a:r>
            <a:endParaRPr lang="hu-HU" sz="1600" b="1" dirty="0"/>
          </a:p>
        </p:txBody>
      </p:sp>
    </p:spTree>
    <p:extLst>
      <p:ext uri="{BB962C8B-B14F-4D97-AF65-F5344CB8AC3E}">
        <p14:creationId xmlns:p14="http://schemas.microsoft.com/office/powerpoint/2010/main" val="13642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878307" y="0"/>
            <a:ext cx="59164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99"/>
                </a:solidFill>
              </a:rPr>
              <a:t>Relative expressions of epithelioid sarcoma specific miR-765</a:t>
            </a:r>
            <a:endParaRPr lang="hu-HU" b="1" dirty="0" smtClean="0">
              <a:solidFill>
                <a:srgbClr val="000099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000099"/>
                </a:solidFill>
              </a:rPr>
              <a:t>cut off line: 3 fold overexpression</a:t>
            </a:r>
            <a:endParaRPr lang="en-US" sz="1400" b="1" dirty="0">
              <a:solidFill>
                <a:srgbClr val="000099"/>
              </a:solidFill>
            </a:endParaRPr>
          </a:p>
        </p:txBody>
      </p:sp>
      <p:grpSp>
        <p:nvGrpSpPr>
          <p:cNvPr id="15" name="Csoportba foglalás 14"/>
          <p:cNvGrpSpPr/>
          <p:nvPr/>
        </p:nvGrpSpPr>
        <p:grpSpPr>
          <a:xfrm>
            <a:off x="1066800" y="620239"/>
            <a:ext cx="7010400" cy="4752977"/>
            <a:chOff x="1066800" y="1052511"/>
            <a:chExt cx="7010400" cy="4752977"/>
          </a:xfrm>
        </p:grpSpPr>
        <p:graphicFrame>
          <p:nvGraphicFramePr>
            <p:cNvPr id="5" name="Diagram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13893890"/>
                </p:ext>
              </p:extLst>
            </p:nvPr>
          </p:nvGraphicFramePr>
          <p:xfrm>
            <a:off x="1066800" y="1052511"/>
            <a:ext cx="7010400" cy="4752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938941" y="3470396"/>
              <a:ext cx="4655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547469" y="3470950"/>
              <a:ext cx="4654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764149" y="3469460"/>
              <a:ext cx="4655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4370960" y="3469460"/>
              <a:ext cx="4655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4981608" y="3469460"/>
              <a:ext cx="46556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5588562" y="3469460"/>
              <a:ext cx="465560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6197550" y="3469460"/>
              <a:ext cx="465491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6805912" y="3469714"/>
              <a:ext cx="46556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7411216" y="3469460"/>
              <a:ext cx="4655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***</a:t>
              </a:r>
            </a:p>
          </p:txBody>
        </p:sp>
      </p:grpSp>
      <p:sp>
        <p:nvSpPr>
          <p:cNvPr id="16" name="Szövegdoboz 15"/>
          <p:cNvSpPr txBox="1"/>
          <p:nvPr/>
        </p:nvSpPr>
        <p:spPr>
          <a:xfrm>
            <a:off x="742555" y="5373216"/>
            <a:ext cx="80477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</a:rPr>
              <a:t>The significant difference in overexpression of miR-765 </a:t>
            </a:r>
            <a:r>
              <a:rPr lang="hu-HU" sz="1600" b="1" dirty="0" smtClean="0">
                <a:solidFill>
                  <a:srgbClr val="000099"/>
                </a:solidFill>
              </a:rPr>
              <a:t>is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en-US" sz="1600" b="1" dirty="0">
                <a:solidFill>
                  <a:srgbClr val="000099"/>
                </a:solidFill>
              </a:rPr>
              <a:t>impressive between the </a:t>
            </a:r>
            <a:endParaRPr lang="hu-HU" sz="1600" b="1" dirty="0" smtClean="0">
              <a:solidFill>
                <a:srgbClr val="000099"/>
              </a:solidFill>
            </a:endParaRPr>
          </a:p>
          <a:p>
            <a:r>
              <a:rPr lang="hu-HU" sz="1600" b="1" dirty="0" smtClean="0">
                <a:solidFill>
                  <a:srgbClr val="000099"/>
                </a:solidFill>
              </a:rPr>
              <a:t>       </a:t>
            </a:r>
            <a:r>
              <a:rPr lang="en-US" sz="1600" b="1" dirty="0" smtClean="0">
                <a:solidFill>
                  <a:srgbClr val="000099"/>
                </a:solidFill>
              </a:rPr>
              <a:t>epithelioid </a:t>
            </a:r>
            <a:r>
              <a:rPr lang="en-US" sz="1600" b="1" dirty="0">
                <a:solidFill>
                  <a:srgbClr val="000099"/>
                </a:solidFill>
              </a:rPr>
              <a:t>sarcoma and the other </a:t>
            </a:r>
            <a:r>
              <a:rPr lang="en-US" sz="1600" b="1" dirty="0" smtClean="0">
                <a:solidFill>
                  <a:srgbClr val="000099"/>
                </a:solidFill>
              </a:rPr>
              <a:t>tumors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en-US" sz="1600" b="1" dirty="0" smtClean="0">
                <a:solidFill>
                  <a:srgbClr val="000099"/>
                </a:solidFill>
              </a:rPr>
              <a:t>resulting </a:t>
            </a:r>
            <a:r>
              <a:rPr lang="en-US" sz="1600" b="1" dirty="0">
                <a:solidFill>
                  <a:srgbClr val="000099"/>
                </a:solidFill>
              </a:rPr>
              <a:t>in </a:t>
            </a:r>
            <a:r>
              <a:rPr lang="en-US" sz="1600" b="1" dirty="0">
                <a:solidFill>
                  <a:srgbClr val="C00000"/>
                </a:solidFill>
              </a:rPr>
              <a:t>98% specificity. </a:t>
            </a:r>
            <a:endParaRPr lang="hu-HU" sz="1600" b="1" dirty="0" smtClean="0">
              <a:solidFill>
                <a:srgbClr val="C00000"/>
              </a:solidFill>
            </a:endParaRPr>
          </a:p>
          <a:p>
            <a:endParaRPr lang="hu-HU" sz="1600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0099"/>
                </a:solidFill>
              </a:rPr>
              <a:t>However</a:t>
            </a:r>
            <a:r>
              <a:rPr lang="en-US" sz="1600" b="1" dirty="0">
                <a:solidFill>
                  <a:srgbClr val="000099"/>
                </a:solidFill>
              </a:rPr>
              <a:t>, the sensitivity </a:t>
            </a:r>
            <a:r>
              <a:rPr lang="hu-HU" sz="1600" b="1" dirty="0" smtClean="0">
                <a:solidFill>
                  <a:srgbClr val="000099"/>
                </a:solidFill>
              </a:rPr>
              <a:t>is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en-US" sz="1600" b="1" dirty="0">
                <a:solidFill>
                  <a:srgbClr val="000099"/>
                </a:solidFill>
              </a:rPr>
              <a:t>only 80%, suggesting that miR-765 is 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en-US" sz="1600" b="1" dirty="0" smtClean="0">
                <a:solidFill>
                  <a:srgbClr val="000099"/>
                </a:solidFill>
              </a:rPr>
              <a:t>not </a:t>
            </a:r>
            <a:r>
              <a:rPr lang="en-US" sz="1600" b="1" dirty="0">
                <a:solidFill>
                  <a:srgbClr val="000099"/>
                </a:solidFill>
              </a:rPr>
              <a:t>the only microRNA </a:t>
            </a:r>
            <a:endParaRPr lang="hu-HU" sz="1600" b="1" dirty="0" smtClean="0">
              <a:solidFill>
                <a:srgbClr val="000099"/>
              </a:solidFill>
            </a:endParaRPr>
          </a:p>
          <a:p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smtClean="0">
                <a:solidFill>
                  <a:srgbClr val="000099"/>
                </a:solidFill>
              </a:rPr>
              <a:t>      </a:t>
            </a:r>
            <a:r>
              <a:rPr lang="en-US" sz="1600" b="1" dirty="0" smtClean="0">
                <a:solidFill>
                  <a:srgbClr val="000099"/>
                </a:solidFill>
              </a:rPr>
              <a:t>which </a:t>
            </a:r>
            <a:r>
              <a:rPr lang="en-US" sz="1600" b="1" dirty="0">
                <a:solidFill>
                  <a:srgbClr val="000099"/>
                </a:solidFill>
              </a:rPr>
              <a:t>is specific for epithelioid sarcoma (and at the same time it is functionally inactive).</a:t>
            </a:r>
            <a:endParaRPr lang="hu-HU" sz="16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176197"/>
              </p:ext>
            </p:extLst>
          </p:nvPr>
        </p:nvGraphicFramePr>
        <p:xfrm>
          <a:off x="323259" y="16024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471411" y="2564904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636168" y="3126160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05044" y="2852936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234565" y="1916832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403441" y="2069232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572317" y="3846240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001210" y="1340768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170086" y="3523821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338962" y="4113677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766599" y="3068960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**</a:t>
            </a:r>
            <a:endParaRPr lang="en-US" sz="9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937606" y="4280885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**</a:t>
            </a:r>
            <a:endParaRPr lang="en-US" sz="9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106336" y="4113677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**</a:t>
            </a:r>
            <a:endParaRPr lang="en-US" sz="9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529854" y="3140968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703533" y="3836334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871725" y="4042048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***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044357" y="4494312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</a:t>
            </a:r>
            <a:endParaRPr lang="en-US" sz="9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8168167" y="4496421"/>
            <a:ext cx="4655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</a:t>
            </a:r>
            <a:endParaRPr lang="en-US" sz="9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344551" y="5229200"/>
            <a:ext cx="87270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</a:rPr>
              <a:t>Functionally active microRNAs were overexpressed not only in epithelioid sarcomas, </a:t>
            </a:r>
            <a:endParaRPr lang="hu-HU" sz="1600" b="1" dirty="0" smtClean="0">
              <a:solidFill>
                <a:srgbClr val="000099"/>
              </a:solidFill>
            </a:endParaRPr>
          </a:p>
          <a:p>
            <a:r>
              <a:rPr lang="hu-HU" sz="1600" b="1" dirty="0" smtClean="0">
                <a:solidFill>
                  <a:srgbClr val="000099"/>
                </a:solidFill>
              </a:rPr>
              <a:t>      </a:t>
            </a:r>
            <a:r>
              <a:rPr lang="en-US" sz="1600" b="1" dirty="0" smtClean="0">
                <a:solidFill>
                  <a:srgbClr val="000099"/>
                </a:solidFill>
              </a:rPr>
              <a:t>but </a:t>
            </a:r>
            <a:r>
              <a:rPr lang="en-US" sz="1600" b="1" dirty="0">
                <a:solidFill>
                  <a:srgbClr val="000099"/>
                </a:solidFill>
              </a:rPr>
              <a:t>in all completely or partially SMARCB1 </a:t>
            </a:r>
            <a:r>
              <a:rPr lang="en-US" sz="1600" b="1" dirty="0" err="1" smtClean="0">
                <a:solidFill>
                  <a:srgbClr val="000099"/>
                </a:solidFill>
              </a:rPr>
              <a:t>immunonegative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en-US" sz="1600" b="1" dirty="0">
                <a:solidFill>
                  <a:srgbClr val="000099"/>
                </a:solidFill>
              </a:rPr>
              <a:t>sarcomas (except </a:t>
            </a:r>
            <a:r>
              <a:rPr lang="en-US" sz="1600" b="1" dirty="0" err="1">
                <a:solidFill>
                  <a:srgbClr val="000099"/>
                </a:solidFill>
              </a:rPr>
              <a:t>rhabdoid</a:t>
            </a:r>
            <a:r>
              <a:rPr lang="en-US" sz="1600" b="1" dirty="0">
                <a:solidFill>
                  <a:srgbClr val="000099"/>
                </a:solidFill>
              </a:rPr>
              <a:t> tumor) </a:t>
            </a:r>
            <a:endParaRPr lang="hu-HU" sz="1600" b="1" dirty="0" smtClean="0">
              <a:solidFill>
                <a:srgbClr val="000099"/>
              </a:solidFill>
            </a:endParaRPr>
          </a:p>
          <a:p>
            <a:r>
              <a:rPr lang="hu-HU" sz="1600" b="1" dirty="0" smtClean="0">
                <a:solidFill>
                  <a:srgbClr val="000099"/>
                </a:solidFill>
              </a:rPr>
              <a:t>      </a:t>
            </a:r>
            <a:r>
              <a:rPr lang="en-US" sz="1600" b="1" dirty="0" smtClean="0">
                <a:solidFill>
                  <a:srgbClr val="000099"/>
                </a:solidFill>
              </a:rPr>
              <a:t>and </a:t>
            </a:r>
            <a:r>
              <a:rPr lang="en-US" sz="1600" b="1" dirty="0">
                <a:solidFill>
                  <a:srgbClr val="000099"/>
                </a:solidFill>
              </a:rPr>
              <a:t>there was also a strong significant difference between </a:t>
            </a:r>
            <a:r>
              <a:rPr lang="en-US" sz="1600" b="1" dirty="0" smtClean="0">
                <a:solidFill>
                  <a:srgbClr val="000099"/>
                </a:solidFill>
              </a:rPr>
              <a:t>them</a:t>
            </a:r>
            <a:r>
              <a:rPr lang="hu-HU" sz="1600" b="1" dirty="0" smtClean="0">
                <a:solidFill>
                  <a:srgbClr val="000099"/>
                </a:solidFill>
              </a:rPr>
              <a:t>.</a:t>
            </a:r>
          </a:p>
          <a:p>
            <a:endParaRPr lang="hu-HU" sz="1600" b="1" dirty="0" smtClean="0">
              <a:solidFill>
                <a:srgbClr val="0000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b="1" dirty="0" err="1" smtClean="0">
                <a:solidFill>
                  <a:srgbClr val="000099"/>
                </a:solidFill>
              </a:rPr>
              <a:t>Functionally</a:t>
            </a:r>
            <a:r>
              <a:rPr lang="hu-HU" sz="1600" b="1" dirty="0" smtClean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active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microRNAs</a:t>
            </a:r>
            <a:r>
              <a:rPr lang="hu-HU" sz="1600" b="1" dirty="0">
                <a:solidFill>
                  <a:srgbClr val="000099"/>
                </a:solidFill>
              </a:rPr>
              <a:t> play an </a:t>
            </a:r>
            <a:r>
              <a:rPr lang="hu-HU" sz="1600" b="1" dirty="0" err="1">
                <a:solidFill>
                  <a:srgbClr val="000099"/>
                </a:solidFill>
              </a:rPr>
              <a:t>important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role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in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all</a:t>
            </a:r>
            <a:r>
              <a:rPr lang="hu-HU" sz="1600" b="1" dirty="0">
                <a:solidFill>
                  <a:srgbClr val="000099"/>
                </a:solidFill>
              </a:rPr>
              <a:t> SMARCB1 </a:t>
            </a:r>
            <a:r>
              <a:rPr lang="hu-HU" sz="1600" b="1" dirty="0" err="1">
                <a:solidFill>
                  <a:srgbClr val="000099"/>
                </a:solidFill>
              </a:rPr>
              <a:t>immunonegative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sarcomas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endParaRPr lang="hu-HU" sz="1600" b="1" dirty="0" smtClean="0">
              <a:solidFill>
                <a:srgbClr val="000099"/>
              </a:solidFill>
            </a:endParaRPr>
          </a:p>
          <a:p>
            <a:r>
              <a:rPr lang="hu-HU" sz="1600" b="1" dirty="0" smtClean="0">
                <a:solidFill>
                  <a:srgbClr val="000099"/>
                </a:solidFill>
              </a:rPr>
              <a:t>      </a:t>
            </a:r>
            <a:r>
              <a:rPr lang="hu-HU" sz="1600" b="1" dirty="0" err="1" smtClean="0">
                <a:solidFill>
                  <a:srgbClr val="000099"/>
                </a:solidFill>
              </a:rPr>
              <a:t>to</a:t>
            </a:r>
            <a:r>
              <a:rPr lang="hu-HU" sz="1600" b="1" dirty="0" smtClean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silence</a:t>
            </a:r>
            <a:r>
              <a:rPr lang="hu-HU" sz="1600" b="1" dirty="0">
                <a:solidFill>
                  <a:srgbClr val="000099"/>
                </a:solidFill>
              </a:rPr>
              <a:t> SMARCB1 </a:t>
            </a:r>
            <a:r>
              <a:rPr lang="hu-HU" sz="1600" b="1" dirty="0" err="1">
                <a:solidFill>
                  <a:srgbClr val="000099"/>
                </a:solidFill>
              </a:rPr>
              <a:t>mRNA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resulting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in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partial</a:t>
            </a:r>
            <a:r>
              <a:rPr lang="hu-HU" sz="1600" b="1" dirty="0">
                <a:solidFill>
                  <a:srgbClr val="000099"/>
                </a:solidFill>
              </a:rPr>
              <a:t>/</a:t>
            </a:r>
            <a:r>
              <a:rPr lang="hu-HU" sz="1600" b="1" dirty="0" err="1">
                <a:solidFill>
                  <a:srgbClr val="000099"/>
                </a:solidFill>
              </a:rPr>
              <a:t>complete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SMARCB1</a:t>
            </a:r>
            <a:r>
              <a:rPr lang="hu-HU" sz="1600" b="1" dirty="0">
                <a:solidFill>
                  <a:srgbClr val="000099"/>
                </a:solidFill>
              </a:rPr>
              <a:t> </a:t>
            </a:r>
            <a:r>
              <a:rPr lang="hu-HU" sz="1600" b="1" dirty="0" err="1">
                <a:solidFill>
                  <a:srgbClr val="000099"/>
                </a:solidFill>
              </a:rPr>
              <a:t>immunonegativity</a:t>
            </a:r>
            <a:r>
              <a:rPr lang="hu-HU" sz="1600" b="1" dirty="0">
                <a:solidFill>
                  <a:srgbClr val="000099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20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ikk lágyrész SMARCB1\ES20480-09\H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6556"/>
            <a:ext cx="457199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cikk lágyrész SMARCB1\ES20480-09\INI1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556" y="3442223"/>
            <a:ext cx="4564444" cy="342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8604448" y="6597352"/>
            <a:ext cx="539552" cy="259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 smtClean="0"/>
              <a:t>INI1</a:t>
            </a:r>
            <a:endParaRPr lang="hu-HU" sz="1400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168968" y="-27384"/>
            <a:ext cx="35416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 err="1" smtClean="0"/>
              <a:t>Case</a:t>
            </a:r>
            <a:r>
              <a:rPr lang="hu-HU" sz="1200" b="1" dirty="0" smtClean="0"/>
              <a:t> 20480/09; </a:t>
            </a:r>
            <a:r>
              <a:rPr lang="hu-HU" sz="1200" b="1" dirty="0" err="1" smtClean="0"/>
              <a:t>Epithelioid</a:t>
            </a:r>
            <a:r>
              <a:rPr lang="hu-HU" sz="1200" b="1" dirty="0" smtClean="0"/>
              <a:t> </a:t>
            </a:r>
            <a:r>
              <a:rPr lang="hu-HU" sz="1200" b="1" dirty="0" err="1" smtClean="0"/>
              <a:t>sarcoma</a:t>
            </a:r>
            <a:r>
              <a:rPr lang="hu-HU" sz="1200" b="1" dirty="0" smtClean="0"/>
              <a:t>, </a:t>
            </a:r>
            <a:r>
              <a:rPr lang="hu-HU" sz="1200" b="1" dirty="0" err="1" smtClean="0"/>
              <a:t>heterogeneous</a:t>
            </a:r>
            <a:r>
              <a:rPr lang="hu-HU" sz="1200" b="1" dirty="0" smtClean="0"/>
              <a:t> </a:t>
            </a:r>
          </a:p>
          <a:p>
            <a:r>
              <a:rPr lang="hu-HU" sz="1200" dirty="0" smtClean="0"/>
              <a:t>MLPA </a:t>
            </a:r>
            <a:r>
              <a:rPr lang="hu-HU" sz="1200" dirty="0" err="1" smtClean="0"/>
              <a:t>biallelic</a:t>
            </a:r>
            <a:r>
              <a:rPr lang="hu-HU" sz="1200" dirty="0" smtClean="0"/>
              <a:t> </a:t>
            </a:r>
            <a:r>
              <a:rPr lang="hu-HU" sz="1200" dirty="0" err="1" smtClean="0"/>
              <a:t>deletion</a:t>
            </a:r>
            <a:r>
              <a:rPr lang="hu-HU" sz="1200" dirty="0" smtClean="0"/>
              <a:t>, </a:t>
            </a:r>
          </a:p>
          <a:p>
            <a:r>
              <a:rPr lang="hu-HU" sz="1200" dirty="0" smtClean="0"/>
              <a:t>FISH; </a:t>
            </a:r>
            <a:r>
              <a:rPr lang="hu-HU" sz="1200" dirty="0" err="1" smtClean="0"/>
              <a:t>mono</a:t>
            </a:r>
            <a:r>
              <a:rPr lang="hu-HU" sz="1200" dirty="0" smtClean="0"/>
              <a:t>:53%, </a:t>
            </a:r>
            <a:r>
              <a:rPr lang="hu-HU" sz="1200" dirty="0" err="1" smtClean="0"/>
              <a:t>bi</a:t>
            </a:r>
            <a:r>
              <a:rPr lang="hu-HU" sz="1200" dirty="0" smtClean="0"/>
              <a:t>:16%, </a:t>
            </a:r>
            <a:r>
              <a:rPr lang="hu-HU" sz="1200" dirty="0" err="1" smtClean="0"/>
              <a:t>wild</a:t>
            </a:r>
            <a:r>
              <a:rPr lang="hu-HU" sz="1200" dirty="0" smtClean="0"/>
              <a:t>:31%</a:t>
            </a:r>
          </a:p>
          <a:p>
            <a:r>
              <a:rPr lang="hu-HU" sz="1200" dirty="0" smtClean="0"/>
              <a:t>IHC: INI1 </a:t>
            </a:r>
            <a:r>
              <a:rPr lang="hu-HU" sz="1200" dirty="0" err="1" smtClean="0"/>
              <a:t>negative</a:t>
            </a:r>
            <a:r>
              <a:rPr lang="hu-HU" sz="1200" dirty="0" smtClean="0"/>
              <a:t>, </a:t>
            </a:r>
          </a:p>
          <a:p>
            <a:r>
              <a:rPr lang="hu-HU" sz="1200" dirty="0" smtClean="0"/>
              <a:t>miR-206: 1.09, </a:t>
            </a:r>
            <a:r>
              <a:rPr lang="hu-HU" sz="1200" b="1" dirty="0" smtClean="0"/>
              <a:t>miR-381: 13.83</a:t>
            </a:r>
            <a:r>
              <a:rPr lang="hu-HU" sz="1200" dirty="0" smtClean="0"/>
              <a:t>, miR-</a:t>
            </a:r>
            <a:r>
              <a:rPr lang="hu-HU" sz="1200" dirty="0"/>
              <a:t>6</a:t>
            </a:r>
            <a:r>
              <a:rPr lang="hu-HU" sz="1200" dirty="0" smtClean="0"/>
              <a:t>71-5p: 2.94 </a:t>
            </a:r>
            <a:endParaRPr lang="hu-HU" sz="1200" dirty="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758905"/>
              </p:ext>
            </p:extLst>
          </p:nvPr>
        </p:nvGraphicFramePr>
        <p:xfrm>
          <a:off x="3667321" y="-99391"/>
          <a:ext cx="55245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3" descr="C:\Users\user\Desktop\BCR-ABL FISH (miR cikk)\20480 09 ABL-BCR 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5" t="25773" r="33667" b="49350"/>
          <a:stretch/>
        </p:blipFill>
        <p:spPr bwMode="auto">
          <a:xfrm>
            <a:off x="3587" y="2289809"/>
            <a:ext cx="1146749" cy="111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user\Desktop\BCR-ABL FISH (miR cikk)\20480 09 ABL-BCR 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8" t="25449" r="36521" b="48832"/>
          <a:stretch/>
        </p:blipFill>
        <p:spPr bwMode="auto">
          <a:xfrm>
            <a:off x="1187624" y="2289809"/>
            <a:ext cx="1098375" cy="111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user\Desktop\BCR-ABL FISH (miR cikk)\20480 09 ABL-BCR 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3" t="44818" r="13122" b="34193"/>
          <a:stretch/>
        </p:blipFill>
        <p:spPr bwMode="auto">
          <a:xfrm rot="16200000">
            <a:off x="2462969" y="1178304"/>
            <a:ext cx="982414" cy="125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user\Desktop\BCR-ABL FISH (miR cikk)\20480 09 ABL-BCR 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t="38795" r="42868" b="43310"/>
          <a:stretch/>
        </p:blipFill>
        <p:spPr bwMode="auto">
          <a:xfrm>
            <a:off x="-3474" y="1314952"/>
            <a:ext cx="1153810" cy="97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C:\Users\user\Desktop\BCR-ABL FISH (miR cikk)\20480 09 ABL-BCR 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7" t="2880" r="59823" b="78769"/>
          <a:stretch/>
        </p:blipFill>
        <p:spPr bwMode="auto">
          <a:xfrm rot="5400000">
            <a:off x="1215376" y="1287200"/>
            <a:ext cx="1042870" cy="109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user\Desktop\BCR-ABL FISH (miR cikk)\20480 09 ABL-BCR 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6" t="10016" r="70591" b="69792"/>
          <a:stretch/>
        </p:blipFill>
        <p:spPr bwMode="auto">
          <a:xfrm rot="16200000">
            <a:off x="2399135" y="2224555"/>
            <a:ext cx="1110088" cy="125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zövegdoboz 20"/>
          <p:cNvSpPr txBox="1"/>
          <p:nvPr/>
        </p:nvSpPr>
        <p:spPr>
          <a:xfrm>
            <a:off x="304419" y="1012380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 err="1" smtClean="0"/>
              <a:t>wild</a:t>
            </a:r>
            <a:endParaRPr lang="hu-HU" sz="1200" b="1" dirty="0"/>
          </a:p>
        </p:txBody>
      </p:sp>
      <p:sp>
        <p:nvSpPr>
          <p:cNvPr id="30" name="Szövegdoboz 29"/>
          <p:cNvSpPr txBox="1"/>
          <p:nvPr/>
        </p:nvSpPr>
        <p:spPr>
          <a:xfrm>
            <a:off x="1290339" y="928039"/>
            <a:ext cx="8980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100" b="1" dirty="0" err="1" smtClean="0"/>
              <a:t>mono</a:t>
            </a:r>
            <a:r>
              <a:rPr lang="hu-HU" sz="1100" b="1" dirty="0" smtClean="0"/>
              <a:t> </a:t>
            </a:r>
            <a:r>
              <a:rPr lang="hu-HU" sz="1100" b="1" dirty="0" err="1" smtClean="0"/>
              <a:t>allelic</a:t>
            </a:r>
            <a:endParaRPr lang="hu-HU" sz="1100" b="1" dirty="0" smtClean="0"/>
          </a:p>
          <a:p>
            <a:pPr algn="ctr"/>
            <a:r>
              <a:rPr lang="hu-HU" sz="1100" b="1" dirty="0" err="1" smtClean="0"/>
              <a:t>deletion</a:t>
            </a:r>
            <a:endParaRPr lang="hu-HU" sz="1100" b="1" dirty="0"/>
          </a:p>
        </p:txBody>
      </p:sp>
      <p:sp>
        <p:nvSpPr>
          <p:cNvPr id="31" name="Szövegdoboz 30"/>
          <p:cNvSpPr txBox="1"/>
          <p:nvPr/>
        </p:nvSpPr>
        <p:spPr>
          <a:xfrm>
            <a:off x="2699894" y="920321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100" b="1" dirty="0" err="1" smtClean="0"/>
              <a:t>bi</a:t>
            </a:r>
            <a:r>
              <a:rPr lang="hu-HU" sz="1100" b="1" dirty="0" smtClean="0"/>
              <a:t> </a:t>
            </a:r>
            <a:r>
              <a:rPr lang="hu-HU" sz="1100" b="1" dirty="0" err="1" smtClean="0"/>
              <a:t>allelic</a:t>
            </a:r>
            <a:endParaRPr lang="hu-HU" sz="1100" b="1" dirty="0" smtClean="0"/>
          </a:p>
          <a:p>
            <a:r>
              <a:rPr lang="hu-HU" sz="1100" b="1" dirty="0" err="1" smtClean="0"/>
              <a:t>deletion</a:t>
            </a:r>
            <a:endParaRPr lang="hu-HU" sz="1100" b="1" dirty="0"/>
          </a:p>
        </p:txBody>
      </p:sp>
      <p:sp>
        <p:nvSpPr>
          <p:cNvPr id="3" name="Téglalap 2"/>
          <p:cNvSpPr/>
          <p:nvPr/>
        </p:nvSpPr>
        <p:spPr>
          <a:xfrm>
            <a:off x="-13155" y="6487128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 smtClean="0"/>
              <a:t>Case</a:t>
            </a:r>
            <a:r>
              <a:rPr lang="hu-HU" b="1" dirty="0" smtClean="0"/>
              <a:t> 20480/09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4579556" y="6498595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 smtClean="0"/>
              <a:t>Case</a:t>
            </a:r>
            <a:r>
              <a:rPr lang="hu-HU" b="1" dirty="0" smtClean="0"/>
              <a:t> 20480/09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8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zsapi\Desktop\honl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8" t="7149" r="11568" b="8195"/>
          <a:stretch>
            <a:fillRect/>
          </a:stretch>
        </p:blipFill>
        <p:spPr bwMode="auto">
          <a:xfrm>
            <a:off x="354013" y="11113"/>
            <a:ext cx="7848600" cy="677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8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zsapi\Desktop\honlap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95300"/>
            <a:ext cx="5521325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02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sapi\Desktop\honlap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717550"/>
            <a:ext cx="900430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Szövegdoboz 1"/>
          <p:cNvSpPr txBox="1">
            <a:spLocks noChangeArrowheads="1"/>
          </p:cNvSpPr>
          <p:nvPr/>
        </p:nvSpPr>
        <p:spPr bwMode="auto">
          <a:xfrm>
            <a:off x="2916238" y="5800725"/>
            <a:ext cx="29035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1">
                <a:solidFill>
                  <a:srgbClr val="2D2D87"/>
                </a:solidFill>
              </a:rPr>
              <a:t>Hogy indult a szolgálat?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1">
                <a:solidFill>
                  <a:srgbClr val="2D2D87"/>
                </a:solidFill>
              </a:rPr>
              <a:t>Fogadalom!</a:t>
            </a:r>
          </a:p>
        </p:txBody>
      </p:sp>
    </p:spTree>
    <p:extLst>
      <p:ext uri="{BB962C8B-B14F-4D97-AF65-F5344CB8AC3E}">
        <p14:creationId xmlns:p14="http://schemas.microsoft.com/office/powerpoint/2010/main" val="79643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0"/>
            <a:ext cx="381635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2725"/>
            <a:ext cx="2182812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412875"/>
            <a:ext cx="2182812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8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928688" y="260350"/>
            <a:ext cx="67389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A daganatos beteg és Isten kapcsolata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763713" y="1141413"/>
            <a:ext cx="5400675" cy="5400675"/>
            <a:chOff x="1111" y="719"/>
            <a:chExt cx="3402" cy="3402"/>
          </a:xfrm>
        </p:grpSpPr>
        <p:pic>
          <p:nvPicPr>
            <p:cNvPr id="8196" name="Picture 8" descr="The eye of Go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719"/>
              <a:ext cx="3402" cy="3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7" name="Text Box 9"/>
            <p:cNvSpPr txBox="1">
              <a:spLocks noChangeArrowheads="1"/>
            </p:cNvSpPr>
            <p:nvPr/>
          </p:nvSpPr>
          <p:spPr bwMode="auto">
            <a:xfrm>
              <a:off x="2277" y="3738"/>
              <a:ext cx="114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800" b="1">
                  <a:solidFill>
                    <a:schemeClr val="bg1"/>
                  </a:solidFill>
                  <a:latin typeface="Monotype Corsiva" pitchFamily="66" charset="0"/>
                </a:rPr>
                <a:t>Isten szeme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03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"/>
          <p:cNvSpPr txBox="1">
            <a:spLocks noChangeArrowheads="1"/>
          </p:cNvSpPr>
          <p:nvPr/>
        </p:nvSpPr>
        <p:spPr bwMode="auto">
          <a:xfrm>
            <a:off x="2411413" y="115888"/>
            <a:ext cx="39401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b="1">
                <a:solidFill>
                  <a:srgbClr val="A80000"/>
                </a:solidFill>
              </a:rPr>
              <a:t>C.S. Lewis: A bánatról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58750" y="1047750"/>
            <a:ext cx="8682038" cy="5749925"/>
            <a:chOff x="100" y="660"/>
            <a:chExt cx="5469" cy="3622"/>
          </a:xfrm>
        </p:grpSpPr>
        <p:sp>
          <p:nvSpPr>
            <p:cNvPr id="9220" name="Text Box 12"/>
            <p:cNvSpPr txBox="1">
              <a:spLocks noChangeArrowheads="1"/>
            </p:cNvSpPr>
            <p:nvPr/>
          </p:nvSpPr>
          <p:spPr bwMode="auto">
            <a:xfrm>
              <a:off x="100" y="660"/>
              <a:ext cx="5469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„Ismerek néhány bridzsjátékost, ők mondták, hogy csakis pénzben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játszanak, mert ha nincs tét, az emberek nem veszik komolyan a partit.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Így állunk hát. A licit – létezik-e Isten, jó-e avagy éppen ellenkezőleg,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ő-e a Világegyetem Kínzója, van-e örök élet – mindaddig komolytalan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marad, míg nem sok minden múlik rajta.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S míg a tét az egekbe nem emelkedik, nem is fogjuk megtudni, milyen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komoly a játék; amíg rá nem ébredünk, hogy nem játékpénzben és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kétfilléresekben játszunk, hanem az utolsó megveszekedett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garasunkat is kockára tettük.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Ennél kevesebb aligha képes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kizökkenteni az olyan embert,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mint jómagam, absztrakt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gondolatvilágából, képzeletbeli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000" b="1">
                  <a:solidFill>
                    <a:srgbClr val="2D2D87"/>
                  </a:solidFill>
                </a:rPr>
                <a:t>hiedelmeiből.”</a:t>
              </a:r>
            </a:p>
          </p:txBody>
        </p:sp>
        <p:pic>
          <p:nvPicPr>
            <p:cNvPr id="9221" name="Picture 13" descr="kéz a földbő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2308"/>
              <a:ext cx="2631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73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158750" y="182563"/>
            <a:ext cx="88709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„A macska természetéből adódóan fúj és morog gondozójára,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s ha tudná, meg is harapná. A valódi kérdés azonban az, hogy kivel van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dolga: állatorvossal vagy olyannal, aki élve boncol. Amikor a magam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szenvedésére gondolok, hajlok arra, hogy orvos. Ezt azonban már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nehezebb elfogadnom ha Helen betegsége jut eszembe.”</a:t>
            </a:r>
          </a:p>
        </p:txBody>
      </p:sp>
      <p:sp>
        <p:nvSpPr>
          <p:cNvPr id="10243" name="Text Box 9"/>
          <p:cNvSpPr txBox="1">
            <a:spLocks noChangeArrowheads="1"/>
          </p:cNvSpPr>
          <p:nvPr/>
        </p:nvSpPr>
        <p:spPr bwMode="auto">
          <a:xfrm>
            <a:off x="179388" y="2035175"/>
            <a:ext cx="8843962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„Mégis, akadékoskodik az ember, valóban szükséges, hogy ily mértékű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szenvedésnek vessenek alá minket? Hát tessék választani, hölgyeim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és uraim! A szenvedés adott. Amennyiben tényleg elkerülhető lenne,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az azt jelentené, hogy vagy nincs Isten, vagy a velejéig rosszindulatú.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Amennyiben az Isten jó, úgy a szenvedés is szükségszerű.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Nincs ugyanis az a csöppet is jóindulatú Akarat, mely feleslegesen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2D2D87"/>
                </a:solidFill>
              </a:rPr>
              <a:t>róna ki ránk vagy tűrne ilyesmit, ha ez elkerülhető lenne.”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4925" y="4616450"/>
            <a:ext cx="8996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005A00"/>
                </a:solidFill>
              </a:rPr>
              <a:t>„Az ember mindaddig nem lát tisztán, amíg könnyek tolulnak a szemébe”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39750" y="5480050"/>
            <a:ext cx="7853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>
                <a:solidFill>
                  <a:srgbClr val="A80000"/>
                </a:solidFill>
              </a:rPr>
              <a:t>„Krisztusra van szükségem, nem valamire, ami hasonlít hozzá.”</a:t>
            </a:r>
          </a:p>
        </p:txBody>
      </p:sp>
    </p:spTree>
    <p:extLst>
      <p:ext uri="{BB962C8B-B14F-4D97-AF65-F5344CB8AC3E}">
        <p14:creationId xmlns:p14="http://schemas.microsoft.com/office/powerpoint/2010/main" val="285732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/>
      <p:bldP spid="20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ars kép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84213" y="0"/>
          <a:ext cx="8064500" cy="688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orelPhotoPaint.Image.9" r:id="rId3" imgW="3790476" imgH="3238095" progId="CorelPhotoPaint.Image.9">
                  <p:embed/>
                </p:oleObj>
              </mc:Choice>
              <mc:Fallback>
                <p:oleObj name="CorelPhotoPaint.Image.9" r:id="rId3" imgW="3790476" imgH="3238095" progId="CorelPhotoPaint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0"/>
                        <a:ext cx="8064500" cy="688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6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2051050" y="44450"/>
            <a:ext cx="3140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>
                <a:solidFill>
                  <a:srgbClr val="2B5600"/>
                </a:solidFill>
                <a:latin typeface="Arial Unicode MS" pitchFamily="34" charset="-128"/>
              </a:rPr>
              <a:t>Evolúció, alapok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34925" y="765175"/>
            <a:ext cx="6796088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Igen változatos élővilág; egyszerű és bonyolult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Technikai fejlődés! sugallja a biológiai fejlődést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Szelekciós és mutációs elmélet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Van idő bőven (irtó régi univerzum, és öreg Föld)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Nem volt alternatívája a teremtéstörténetnek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Darwinizmus, nincs még genetika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Neodarwinizmus,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2B2B81"/>
                </a:solidFill>
                <a:latin typeface="Arial Unicode MS" pitchFamily="34" charset="-128"/>
              </a:rPr>
              <a:t>genetika, molekuláris biológia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2B2B8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Arial Unicode MS" pitchFamily="34" charset="-128"/>
            </a:endParaRPr>
          </a:p>
        </p:txBody>
      </p:sp>
      <p:pic>
        <p:nvPicPr>
          <p:cNvPr id="14340" name="Picture 6" descr="raké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60350"/>
            <a:ext cx="223678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7" descr="fej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221163"/>
            <a:ext cx="386715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6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260350"/>
            <a:ext cx="7831138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>
                <a:solidFill>
                  <a:srgbClr val="000066"/>
                </a:solidFill>
              </a:rPr>
              <a:t>Ellenérvek az evolúció elmélettel szemben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>
              <a:solidFill>
                <a:srgbClr val="00006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A DNS rendkívül állandó, ugyanazok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fajok kezdettől fogva megvannak.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3333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Közti fajok kövületek formájában (fosszíliák)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nem fellelhetők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3333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A mutációk a gyakorlatban szinte mindig károsak,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az egyed egészét tekintve praktikusan nincs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fejlődést elősegítő mutáció.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srgbClr val="3333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Egyes symbiosisok a selectios elméletekkel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333399"/>
                </a:solidFill>
              </a:rPr>
              <a:t>nem magyarázhatók</a:t>
            </a:r>
          </a:p>
        </p:txBody>
      </p:sp>
      <p:pic>
        <p:nvPicPr>
          <p:cNvPr id="15363" name="Picture 3" descr="polarbear_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508500"/>
            <a:ext cx="2808287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szurikiát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981075"/>
            <a:ext cx="20589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3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107950" y="188913"/>
            <a:ext cx="6897688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 dirty="0">
                <a:solidFill>
                  <a:srgbClr val="000066"/>
                </a:solidFill>
                <a:latin typeface="Arial Unicode MS" pitchFamily="34" charset="-128"/>
              </a:rPr>
              <a:t>Ellenérvek az evolúció elmélettel szemben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800" dirty="0">
              <a:solidFill>
                <a:srgbClr val="000066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A beprogramozott információk magyarázatot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adnak az adaptációs </a:t>
            </a:r>
            <a:r>
              <a:rPr lang="hu-HU" altLang="hu-HU" sz="2000" b="1" dirty="0" err="1">
                <a:solidFill>
                  <a:srgbClr val="3F3FBD"/>
                </a:solidFill>
              </a:rPr>
              <a:t>kézségre</a:t>
            </a:r>
            <a:r>
              <a:rPr lang="hu-HU" altLang="hu-HU" sz="2000" b="1" dirty="0">
                <a:solidFill>
                  <a:srgbClr val="3F3FBD"/>
                </a:solidFill>
              </a:rPr>
              <a:t>, a szelekcióra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(informatika elméletek)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000" b="1" dirty="0">
              <a:solidFill>
                <a:srgbClr val="3F3FBD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A kormeghatározások teljesen pontatlanok,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és alapvetően megbízhatatlanok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(különböző izotóp módszerek)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000" b="1" dirty="0">
              <a:solidFill>
                <a:srgbClr val="3F3FBD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A teremtés (idő szempontjából) nem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feltétlenül jelent „null” éves állapotot!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000" b="1" dirty="0">
              <a:solidFill>
                <a:srgbClr val="3F3FBD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Tovább nem egyszerűsíthetően összetett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rendszerek, (több rendszer egyidejű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fejlődésének képtelensége)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000" b="1" dirty="0">
              <a:solidFill>
                <a:srgbClr val="3F3FBD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Genetikai hasonlóság nem jelent folyamatos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b="1" dirty="0">
                <a:solidFill>
                  <a:srgbClr val="3F3FBD"/>
                </a:solidFill>
              </a:rPr>
              <a:t>fejlődést, </a:t>
            </a:r>
            <a:r>
              <a:rPr lang="hu-HU" altLang="hu-HU" sz="2000" b="1" dirty="0" smtClean="0">
                <a:solidFill>
                  <a:srgbClr val="3F3FBD"/>
                </a:solidFill>
              </a:rPr>
              <a:t>az információ szellemi természetű!</a:t>
            </a:r>
            <a:endParaRPr lang="hu-HU" altLang="hu-HU" sz="2000" b="1" dirty="0">
              <a:solidFill>
                <a:srgbClr val="3F3FBD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000" b="1" dirty="0">
              <a:solidFill>
                <a:srgbClr val="3F3FBD"/>
              </a:solidFill>
            </a:endParaRPr>
          </a:p>
        </p:txBody>
      </p:sp>
      <p:pic>
        <p:nvPicPr>
          <p:cNvPr id="16387" name="Picture 5" descr="pillang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1557338"/>
            <a:ext cx="34099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0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23850" y="-100013"/>
            <a:ext cx="8623300" cy="240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333399"/>
                </a:solidFill>
              </a:rPr>
              <a:t>Az evolúciós elmélet tudományosan</a:t>
            </a:r>
            <a:r>
              <a:rPr lang="hu-HU" altLang="hu-HU" sz="4000">
                <a:solidFill>
                  <a:srgbClr val="333399"/>
                </a:solidFill>
              </a:rPr>
              <a:t> </a:t>
            </a:r>
            <a:r>
              <a:rPr lang="hu-HU" altLang="hu-HU" sz="2800">
                <a:solidFill>
                  <a:srgbClr val="333399"/>
                </a:solidFill>
              </a:rPr>
              <a:t>nem igazolható,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800">
              <a:solidFill>
                <a:srgbClr val="3333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333399"/>
                </a:solidFill>
              </a:rPr>
              <a:t>elfogadásához ugyanúgy hitre van szükség mint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800">
              <a:solidFill>
                <a:srgbClr val="3333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800">
                <a:solidFill>
                  <a:srgbClr val="333399"/>
                </a:solidFill>
              </a:rPr>
              <a:t>teremtés gondolatának elfogadásához</a:t>
            </a:r>
            <a:r>
              <a:rPr lang="hu-HU" altLang="hu-HU" sz="1800">
                <a:solidFill>
                  <a:srgbClr val="333399"/>
                </a:solidFill>
              </a:rPr>
              <a:t>.</a:t>
            </a:r>
          </a:p>
        </p:txBody>
      </p:sp>
      <p:pic>
        <p:nvPicPr>
          <p:cNvPr id="17411" name="Picture 3" descr="babyseal1_640x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55863"/>
            <a:ext cx="5616575" cy="4213225"/>
          </a:xfrm>
          <a:prstGeom prst="rect">
            <a:avLst/>
          </a:prstGeom>
          <a:noFill/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0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1095</Words>
  <Application>Microsoft Office PowerPoint</Application>
  <PresentationFormat>Diavetítés a képernyőre (4:3 oldalarány)</PresentationFormat>
  <Paragraphs>226</Paragraphs>
  <Slides>23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5" baseType="lpstr">
      <vt:lpstr>Office-téma</vt:lpstr>
      <vt:lpstr>CorelPhotoPaint.Image.9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user</dc:creator>
  <cp:lastModifiedBy>zsapi</cp:lastModifiedBy>
  <cp:revision>3</cp:revision>
  <dcterms:created xsi:type="dcterms:W3CDTF">2016-03-09T15:44:31Z</dcterms:created>
  <dcterms:modified xsi:type="dcterms:W3CDTF">2016-11-19T13:16:00Z</dcterms:modified>
</cp:coreProperties>
</file>